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7"/>
  </p:notesMasterIdLst>
  <p:sldIdLst>
    <p:sldId id="256" r:id="rId3"/>
    <p:sldId id="276" r:id="rId4"/>
    <p:sldId id="275" r:id="rId5"/>
    <p:sldId id="27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9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7869" y="2928375"/>
            <a:ext cx="3366857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Master subtitle style (date)</a:t>
            </a:r>
          </a:p>
        </p:txBody>
      </p:sp>
    </p:spTree>
    <p:extLst>
      <p:ext uri="{BB962C8B-B14F-4D97-AF65-F5344CB8AC3E}">
        <p14:creationId xmlns:p14="http://schemas.microsoft.com/office/powerpoint/2010/main" val="180073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00255" y="51842"/>
            <a:ext cx="530112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200255" y="381752"/>
            <a:ext cx="530112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49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47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93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</p:spTree>
    <p:extLst>
      <p:ext uri="{BB962C8B-B14F-4D97-AF65-F5344CB8AC3E}">
        <p14:creationId xmlns:p14="http://schemas.microsoft.com/office/powerpoint/2010/main" val="3799354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36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142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</p:spTree>
    <p:extLst>
      <p:ext uri="{BB962C8B-B14F-4D97-AF65-F5344CB8AC3E}">
        <p14:creationId xmlns:p14="http://schemas.microsoft.com/office/powerpoint/2010/main" val="3316120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939" y="1266340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682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175268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16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294497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771" y="1321534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4167737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053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72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1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6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7" y="70130"/>
            <a:ext cx="5529263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928687" y="400040"/>
            <a:ext cx="5529263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0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383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3377" y="70130"/>
            <a:ext cx="4326895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33377" y="400040"/>
            <a:ext cx="4326895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81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7563" y="70130"/>
            <a:ext cx="46287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937563" y="400040"/>
            <a:ext cx="46287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54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35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15623" y="70130"/>
            <a:ext cx="5605277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15623" y="400040"/>
            <a:ext cx="5605277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770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52783" y="70130"/>
            <a:ext cx="488964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852783" y="400040"/>
            <a:ext cx="488964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50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1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9" r:id="rId9"/>
    <p:sldLayoutId id="2147483680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81" r:id="rId17"/>
    <p:sldLayoutId id="2147483682" r:id="rId18"/>
    <p:sldLayoutId id="2147483675" r:id="rId19"/>
    <p:sldLayoutId id="2147483683" r:id="rId20"/>
    <p:sldLayoutId id="2147483684" r:id="rId21"/>
    <p:sldLayoutId id="2147483676" r:id="rId22"/>
    <p:sldLayoutId id="2147483677" r:id="rId23"/>
    <p:sldLayoutId id="2147483678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census.usda.gov/" TargetMode="External"/><Relationship Id="rId2" Type="http://schemas.openxmlformats.org/officeDocument/2006/relationships/hyperlink" Target="http://usda.mannlib.cornell.edu/MannUsda/viewDocumentInfo.do?documentID=106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Andrew.bollman@ncdenr.gov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6800" y="3647957"/>
            <a:ext cx="5260363" cy="713497"/>
          </a:xfrm>
        </p:spPr>
        <p:txBody>
          <a:bodyPr>
            <a:normAutofit/>
          </a:bodyPr>
          <a:lstStyle/>
          <a:p>
            <a:r>
              <a:rPr lang="en-US" dirty="0"/>
              <a:t>Department of Environmental 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0306" y="3316655"/>
            <a:ext cx="3366857" cy="614779"/>
          </a:xfrm>
        </p:spPr>
        <p:txBody>
          <a:bodyPr/>
          <a:lstStyle/>
          <a:p>
            <a:r>
              <a:rPr lang="en-US" dirty="0"/>
              <a:t>September 27, 2018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85146" y="2886635"/>
            <a:ext cx="6082017" cy="65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Agricultural Equipment Allocations</a:t>
            </a:r>
          </a:p>
        </p:txBody>
      </p:sp>
    </p:spTree>
    <p:extLst>
      <p:ext uri="{BB962C8B-B14F-4D97-AF65-F5344CB8AC3E}">
        <p14:creationId xmlns:p14="http://schemas.microsoft.com/office/powerpoint/2010/main" val="285136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/>
              <a:t>USDA’s </a:t>
            </a:r>
            <a:r>
              <a:rPr lang="en-US" sz="2000" i="1" dirty="0"/>
              <a:t>Farm Production Expenditures Summary</a:t>
            </a:r>
            <a:r>
              <a:rPr lang="en-US" sz="2000" dirty="0"/>
              <a:t> (</a:t>
            </a:r>
            <a:r>
              <a:rPr lang="en-US" sz="2000" u="sng" dirty="0">
                <a:hlinkClick r:id="rId2"/>
              </a:rPr>
              <a:t>http://usda.mannlib.cornell.edu/MannUsda/viewDocumentInfo.do?documentID=1066</a:t>
            </a:r>
            <a:r>
              <a:rPr lang="en-US" sz="2000" dirty="0"/>
              <a:t>)</a:t>
            </a:r>
          </a:p>
          <a:p>
            <a:pPr lvl="1"/>
            <a:r>
              <a:rPr lang="en-US" sz="1800" dirty="0"/>
              <a:t>Available yearly</a:t>
            </a:r>
          </a:p>
          <a:p>
            <a:pPr lvl="1"/>
            <a:r>
              <a:rPr lang="en-US" sz="1800" dirty="0"/>
              <a:t>5 Region, 15 “core” states, does not include Alaska or Hawaii</a:t>
            </a:r>
          </a:p>
          <a:p>
            <a:pPr lvl="0"/>
            <a:r>
              <a:rPr lang="en-US" sz="2000" dirty="0"/>
              <a:t>USDA’s </a:t>
            </a:r>
            <a:r>
              <a:rPr lang="en-US" sz="2000" i="1" dirty="0"/>
              <a:t>Census of Agriculture</a:t>
            </a:r>
            <a:r>
              <a:rPr lang="en-US" sz="2000" dirty="0"/>
              <a:t> (</a:t>
            </a:r>
            <a:r>
              <a:rPr lang="en-US" sz="2000" u="sng" dirty="0">
                <a:hlinkClick r:id="rId3"/>
              </a:rPr>
              <a:t>https://www.agcensus.usda.gov/</a:t>
            </a:r>
            <a:r>
              <a:rPr lang="en-US" sz="2000" dirty="0"/>
              <a:t>).</a:t>
            </a:r>
          </a:p>
          <a:p>
            <a:pPr lvl="1"/>
            <a:r>
              <a:rPr lang="en-US" sz="1800" dirty="0"/>
              <a:t>Taken once every 5 years. 2012 census currently available, 2017 census available Feb 2019 </a:t>
            </a:r>
          </a:p>
          <a:p>
            <a:pPr lvl="1"/>
            <a:r>
              <a:rPr lang="en-US" sz="1800"/>
              <a:t>Data </a:t>
            </a:r>
            <a:r>
              <a:rPr lang="en-US" sz="1800" dirty="0"/>
              <a:t>is not readily available in Excel format, it will need to be requested from the USDA</a:t>
            </a:r>
          </a:p>
          <a:p>
            <a:pPr lvl="1"/>
            <a:r>
              <a:rPr lang="en-US" sz="1800" dirty="0"/>
              <a:t>Ag census website is being updated on 10/1, so more data (outside of PDF or text format) may be available at that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88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Allocation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Develop agricultural equipment allocation data for Alaska and Hawaii based on the 2012 Census of Agriculture’s “Gasoline, Fuels, and Oils Purchased” dollar values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Allocation data for all other states are developed at the regional-level, for the 5 regions for which the 2016 </a:t>
            </a:r>
            <a:r>
              <a:rPr lang="en-US" i="1" dirty="0"/>
              <a:t>Farm Production Expenditures Summary</a:t>
            </a:r>
            <a:r>
              <a:rPr lang="en-US" dirty="0"/>
              <a:t> develops data (i.e., Atlantic, South, Midwest, Plains, and West).  These data will be based on “Petroleum Fuel and Oil” expenditures in each region.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Allocate regional proportions further down to the state-level for the 15 states for which “Petroleum Fuel and Oil” expenditures data are reported in the 2016 </a:t>
            </a:r>
            <a:r>
              <a:rPr lang="en-US" i="1" dirty="0"/>
              <a:t>Farm Production Expenditures Summary</a:t>
            </a:r>
            <a:r>
              <a:rPr lang="en-US" dirty="0"/>
              <a:t> report.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the 2012 Census of Agriculture’s “Gasoline, Fuels, and Oils Purchased” dollar values to allocate the state/regional data compiled above down to the county-level. 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49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Agricultural Equipment Allocations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900518"/>
            <a:ext cx="7886700" cy="4043222"/>
          </a:xfrm>
        </p:spPr>
        <p:txBody>
          <a:bodyPr/>
          <a:lstStyle/>
          <a:p>
            <a:r>
              <a:rPr lang="en-US" dirty="0"/>
              <a:t>Contact Info:</a:t>
            </a:r>
          </a:p>
          <a:p>
            <a:pPr lvl="1"/>
            <a:r>
              <a:rPr lang="en-US" dirty="0"/>
              <a:t>Kusondra King, NC Division of Air Quality</a:t>
            </a:r>
          </a:p>
          <a:p>
            <a:pPr lvl="1"/>
            <a:r>
              <a:rPr lang="en-US" dirty="0">
                <a:hlinkClick r:id="rId2"/>
              </a:rPr>
              <a:t>Kusondra.king@ncdenr.gov</a:t>
            </a:r>
            <a:endParaRPr lang="en-US" dirty="0"/>
          </a:p>
          <a:p>
            <a:pPr lvl="1"/>
            <a:r>
              <a:rPr lang="en-US" dirty="0"/>
              <a:t>919-707-8706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15533306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C16A1A85-947C-4595-9FAA-47E63B10990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7547</TotalTime>
  <Words>232</Words>
  <Application>Microsoft Office PowerPoint</Application>
  <PresentationFormat>On-screen Show (4:3)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2_Office Theme</vt:lpstr>
      <vt:lpstr>Department of Environmental Quality</vt:lpstr>
      <vt:lpstr>Data Sources</vt:lpstr>
      <vt:lpstr>Proposed Allocation Steps</vt:lpstr>
      <vt:lpstr>Agricultural Equipment Allocations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Roberts, Sarah</cp:lastModifiedBy>
  <cp:revision>120</cp:revision>
  <dcterms:created xsi:type="dcterms:W3CDTF">2015-07-07T20:02:11Z</dcterms:created>
  <dcterms:modified xsi:type="dcterms:W3CDTF">2018-09-27T15:32:12Z</dcterms:modified>
</cp:coreProperties>
</file>